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8" r:id="rId3"/>
    <p:sldId id="260" r:id="rId4"/>
    <p:sldId id="302" r:id="rId5"/>
    <p:sldId id="296" r:id="rId6"/>
    <p:sldId id="303" r:id="rId7"/>
    <p:sldId id="297" r:id="rId8"/>
    <p:sldId id="304" r:id="rId9"/>
    <p:sldId id="298" r:id="rId10"/>
    <p:sldId id="305" r:id="rId11"/>
    <p:sldId id="299" r:id="rId12"/>
    <p:sldId id="306" r:id="rId13"/>
    <p:sldId id="300" r:id="rId14"/>
    <p:sldId id="307" r:id="rId15"/>
    <p:sldId id="301" r:id="rId16"/>
    <p:sldId id="261" r:id="rId17"/>
    <p:sldId id="308" r:id="rId18"/>
  </p:sldIdLst>
  <p:sldSz cx="9144000" cy="5143500" type="screen16x9"/>
  <p:notesSz cx="6858000" cy="9144000"/>
  <p:embeddedFontLst>
    <p:embeddedFont>
      <p:font typeface="Archivo" panose="020B0604020202020204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Rubik" panose="020B0604020202020204" charset="-79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C8989F-5A68-40A3-A2C5-9E66AB6777F2}">
  <a:tblStyle styleId="{4CC8989F-5A68-40A3-A2C5-9E66AB6777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02C09E-204C-458A-9F92-D6F8AACC5C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5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109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458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97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890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301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221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89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39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99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107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4a4cece8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04a4cece8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1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57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11797" t="4034" r="11797" b="195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50432" t="3597" r="35591" b="57761"/>
          <a:stretch/>
        </p:blipFill>
        <p:spPr>
          <a:xfrm>
            <a:off x="0" y="0"/>
            <a:ext cx="33073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l="22777" t="52310" r="47069" b="10241"/>
          <a:stretch/>
        </p:blipFill>
        <p:spPr>
          <a:xfrm>
            <a:off x="1781525" y="1"/>
            <a:ext cx="7362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l="49111" r="17023" b="52961"/>
          <a:stretch/>
        </p:blipFill>
        <p:spPr>
          <a:xfrm flipH="1">
            <a:off x="3245573" y="535000"/>
            <a:ext cx="5898427" cy="46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l="55529" t="49347" r="26475" b="31318"/>
          <a:stretch/>
        </p:blipFill>
        <p:spPr>
          <a:xfrm flipH="1">
            <a:off x="2" y="0"/>
            <a:ext cx="2266598" cy="13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5100" y="1052738"/>
            <a:ext cx="4133700" cy="22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000"/>
              <a:buNone/>
              <a:defRPr sz="5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5100" y="3426563"/>
            <a:ext cx="26715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 rotWithShape="1">
          <a:blip r:embed="rId2">
            <a:alphaModFix/>
          </a:blip>
          <a:srcRect l="22853" t="30735" r="27550" b="19562"/>
          <a:stretch/>
        </p:blipFill>
        <p:spPr>
          <a:xfrm rot="10800000" flipH="1">
            <a:off x="1" y="0"/>
            <a:ext cx="9136949" cy="5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l="24609" t="28711" r="54524" b="50873"/>
          <a:stretch/>
        </p:blipFill>
        <p:spPr>
          <a:xfrm rot="5400000" flipH="1">
            <a:off x="7117287" y="573277"/>
            <a:ext cx="2628202" cy="14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l="21550" t="11547" r="54292" b="69315"/>
          <a:stretch/>
        </p:blipFill>
        <p:spPr>
          <a:xfrm>
            <a:off x="3220876" y="2514950"/>
            <a:ext cx="5898427" cy="26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5">
            <a:alphaModFix/>
          </a:blip>
          <a:srcRect l="45009" t="9786" r="28882" b="76242"/>
          <a:stretch/>
        </p:blipFill>
        <p:spPr>
          <a:xfrm flipH="1">
            <a:off x="4572000" y="3774725"/>
            <a:ext cx="4547299" cy="136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>
            <a:spLocks noGrp="1"/>
          </p:cNvSpPr>
          <p:nvPr>
            <p:ph type="ctrTitle"/>
          </p:nvPr>
        </p:nvSpPr>
        <p:spPr>
          <a:xfrm>
            <a:off x="715050" y="535000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3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715050" y="1855975"/>
            <a:ext cx="31833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715050" y="1454825"/>
            <a:ext cx="3183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4572001" y="1855975"/>
            <a:ext cx="31833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4"/>
          </p:nvPr>
        </p:nvSpPr>
        <p:spPr>
          <a:xfrm>
            <a:off x="4572000" y="1454825"/>
            <a:ext cx="3183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5"/>
          </p:nvPr>
        </p:nvSpPr>
        <p:spPr>
          <a:xfrm>
            <a:off x="715050" y="3545300"/>
            <a:ext cx="31833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6"/>
          </p:nvPr>
        </p:nvSpPr>
        <p:spPr>
          <a:xfrm>
            <a:off x="715050" y="3144150"/>
            <a:ext cx="3183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7"/>
          </p:nvPr>
        </p:nvSpPr>
        <p:spPr>
          <a:xfrm>
            <a:off x="4572001" y="3545300"/>
            <a:ext cx="31833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8"/>
          </p:nvPr>
        </p:nvSpPr>
        <p:spPr>
          <a:xfrm>
            <a:off x="4572000" y="3144150"/>
            <a:ext cx="3183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 l="22853" t="30735" r="27550" b="19562"/>
          <a:stretch/>
        </p:blipFill>
        <p:spPr>
          <a:xfrm rot="10800000">
            <a:off x="17626" y="0"/>
            <a:ext cx="9136949" cy="5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l="24609" t="28711" r="54524" b="50873"/>
          <a:stretch/>
        </p:blipFill>
        <p:spPr>
          <a:xfrm rot="5400000" flipH="1">
            <a:off x="7114800" y="573277"/>
            <a:ext cx="2628202" cy="14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 l="21550" t="11547" r="54292" b="69315"/>
          <a:stretch/>
        </p:blipFill>
        <p:spPr>
          <a:xfrm flipH="1">
            <a:off x="35273" y="2514950"/>
            <a:ext cx="5898427" cy="26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 l="45009" t="9786" r="28882" b="76242"/>
          <a:stretch/>
        </p:blipFill>
        <p:spPr>
          <a:xfrm>
            <a:off x="35277" y="3774725"/>
            <a:ext cx="4547299" cy="136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 rotWithShape="1">
          <a:blip r:embed="rId2">
            <a:alphaModFix/>
          </a:blip>
          <a:srcRect l="11797" t="4034" r="11797" b="1955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l="50432" t="3597" r="35591" b="57761"/>
          <a:stretch/>
        </p:blipFill>
        <p:spPr>
          <a:xfrm>
            <a:off x="0" y="0"/>
            <a:ext cx="33073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 l="22777" t="52310" r="47069" b="10241"/>
          <a:stretch/>
        </p:blipFill>
        <p:spPr>
          <a:xfrm>
            <a:off x="1781525" y="1"/>
            <a:ext cx="7362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5">
            <a:alphaModFix/>
          </a:blip>
          <a:srcRect l="49111" r="17023" b="52961"/>
          <a:stretch/>
        </p:blipFill>
        <p:spPr>
          <a:xfrm flipH="1">
            <a:off x="3245573" y="535000"/>
            <a:ext cx="5898427" cy="46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6">
            <a:alphaModFix/>
          </a:blip>
          <a:srcRect l="55529" t="49347" r="26475" b="31318"/>
          <a:stretch/>
        </p:blipFill>
        <p:spPr>
          <a:xfrm flipH="1">
            <a:off x="2" y="0"/>
            <a:ext cx="2266598" cy="13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11797" t="4034" r="11797" b="19559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l="22777" t="52310" r="47069" b="10241"/>
          <a:stretch/>
        </p:blipFill>
        <p:spPr>
          <a:xfrm rot="10800000">
            <a:off x="0" y="0"/>
            <a:ext cx="7362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4">
            <a:alphaModFix/>
          </a:blip>
          <a:srcRect l="50432" t="3597" r="35591" b="57761"/>
          <a:stretch/>
        </p:blipFill>
        <p:spPr>
          <a:xfrm rot="10800000">
            <a:off x="5836699" y="1"/>
            <a:ext cx="33073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5">
            <a:alphaModFix/>
          </a:blip>
          <a:srcRect l="49111" t="13353" r="17023" b="52960"/>
          <a:stretch/>
        </p:blipFill>
        <p:spPr>
          <a:xfrm rot="10800000" flipH="1">
            <a:off x="0" y="0"/>
            <a:ext cx="5898427" cy="330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 flipH="1">
            <a:off x="4453825" y="1255988"/>
            <a:ext cx="1982700" cy="95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6">
            <a:alphaModFix/>
          </a:blip>
          <a:srcRect l="55529" t="49347" r="26475" b="31318"/>
          <a:stretch/>
        </p:blipFill>
        <p:spPr>
          <a:xfrm rot="10800000" flipH="1">
            <a:off x="6877400" y="3773700"/>
            <a:ext cx="2266598" cy="13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ctrTitle" idx="2"/>
          </p:nvPr>
        </p:nvSpPr>
        <p:spPr>
          <a:xfrm>
            <a:off x="4453825" y="2212100"/>
            <a:ext cx="39750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22853" t="30735" r="27550" b="19562"/>
          <a:stretch/>
        </p:blipFill>
        <p:spPr>
          <a:xfrm rot="10800000" flipH="1">
            <a:off x="1" y="0"/>
            <a:ext cx="9136949" cy="5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l="24609" t="28711" r="54524" b="50873"/>
          <a:stretch/>
        </p:blipFill>
        <p:spPr>
          <a:xfrm rot="5400000" flipH="1">
            <a:off x="7117287" y="573277"/>
            <a:ext cx="2628202" cy="14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 l="21550" t="11547" r="54292" b="69315"/>
          <a:stretch/>
        </p:blipFill>
        <p:spPr>
          <a:xfrm>
            <a:off x="3220876" y="2514950"/>
            <a:ext cx="5898427" cy="26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5">
            <a:alphaModFix/>
          </a:blip>
          <a:srcRect l="45009" t="9786" r="28882" b="76242"/>
          <a:stretch/>
        </p:blipFill>
        <p:spPr>
          <a:xfrm flipH="1">
            <a:off x="4572000" y="3774725"/>
            <a:ext cx="4547299" cy="136877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3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715100" y="2972900"/>
            <a:ext cx="2995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715100" y="2571750"/>
            <a:ext cx="2995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4572007" y="2972900"/>
            <a:ext cx="2995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4572001" y="2571750"/>
            <a:ext cx="2995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 rotWithShape="1">
          <a:blip r:embed="rId2">
            <a:alphaModFix/>
          </a:blip>
          <a:srcRect l="22853" t="30735" r="27550" b="19562"/>
          <a:stretch/>
        </p:blipFill>
        <p:spPr>
          <a:xfrm rot="10800000" flipH="1">
            <a:off x="1" y="0"/>
            <a:ext cx="9136949" cy="5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l="24609" t="28711" r="54524" b="50873"/>
          <a:stretch/>
        </p:blipFill>
        <p:spPr>
          <a:xfrm rot="5400000" flipH="1">
            <a:off x="7117287" y="573277"/>
            <a:ext cx="2628202" cy="14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l="21550" t="11547" r="54292" b="69315"/>
          <a:stretch/>
        </p:blipFill>
        <p:spPr>
          <a:xfrm>
            <a:off x="3220876" y="2514950"/>
            <a:ext cx="5898427" cy="26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5">
            <a:alphaModFix/>
          </a:blip>
          <a:srcRect l="45009" t="9786" r="28882" b="76242"/>
          <a:stretch/>
        </p:blipFill>
        <p:spPr>
          <a:xfrm flipH="1">
            <a:off x="4572000" y="3774725"/>
            <a:ext cx="4547299" cy="13687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3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823025" y="1557050"/>
            <a:ext cx="542400" cy="447600"/>
          </a:xfrm>
          <a:prstGeom prst="rect">
            <a:avLst/>
          </a:prstGeom>
          <a:solidFill>
            <a:srgbClr val="E952FD">
              <a:alpha val="900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15050" y="1997650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 hasCustomPrompt="1"/>
          </p:nvPr>
        </p:nvSpPr>
        <p:spPr>
          <a:xfrm>
            <a:off x="3523650" y="1557050"/>
            <a:ext cx="542400" cy="447600"/>
          </a:xfrm>
          <a:prstGeom prst="rect">
            <a:avLst/>
          </a:prstGeom>
          <a:solidFill>
            <a:srgbClr val="E952FD">
              <a:alpha val="900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4"/>
          </p:nvPr>
        </p:nvSpPr>
        <p:spPr>
          <a:xfrm>
            <a:off x="3415675" y="1997650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5" hasCustomPrompt="1"/>
          </p:nvPr>
        </p:nvSpPr>
        <p:spPr>
          <a:xfrm>
            <a:off x="6219375" y="1557050"/>
            <a:ext cx="542400" cy="447600"/>
          </a:xfrm>
          <a:prstGeom prst="rect">
            <a:avLst/>
          </a:prstGeom>
          <a:solidFill>
            <a:srgbClr val="E952FD">
              <a:alpha val="900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6111400" y="1997650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823025" y="3082800"/>
            <a:ext cx="542400" cy="447600"/>
          </a:xfrm>
          <a:prstGeom prst="rect">
            <a:avLst/>
          </a:prstGeom>
          <a:solidFill>
            <a:srgbClr val="E952FD">
              <a:alpha val="900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715050" y="3523400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 hasCustomPrompt="1"/>
          </p:nvPr>
        </p:nvSpPr>
        <p:spPr>
          <a:xfrm>
            <a:off x="3523650" y="3082800"/>
            <a:ext cx="542400" cy="447600"/>
          </a:xfrm>
          <a:prstGeom prst="rect">
            <a:avLst/>
          </a:prstGeom>
          <a:solidFill>
            <a:srgbClr val="E952FD">
              <a:alpha val="900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>
            <a:off x="3415675" y="3523400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4" hasCustomPrompt="1"/>
          </p:nvPr>
        </p:nvSpPr>
        <p:spPr>
          <a:xfrm>
            <a:off x="6219375" y="3082800"/>
            <a:ext cx="542400" cy="447600"/>
          </a:xfrm>
          <a:prstGeom prst="rect">
            <a:avLst/>
          </a:prstGeom>
          <a:solidFill>
            <a:srgbClr val="E952FD">
              <a:alpha val="900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6111400" y="3523400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l="22853" t="30735" r="27550" b="19562"/>
          <a:stretch/>
        </p:blipFill>
        <p:spPr>
          <a:xfrm rot="10800000" flipH="1">
            <a:off x="1" y="0"/>
            <a:ext cx="9136949" cy="5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l="24609" t="28711" r="54524" b="50873"/>
          <a:stretch/>
        </p:blipFill>
        <p:spPr>
          <a:xfrm rot="5400000" flipH="1">
            <a:off x="7117287" y="573277"/>
            <a:ext cx="2628202" cy="14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l="21550" t="11547" r="54292" b="69315"/>
          <a:stretch/>
        </p:blipFill>
        <p:spPr>
          <a:xfrm>
            <a:off x="3220876" y="2514950"/>
            <a:ext cx="5898427" cy="26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 l="45009" t="9786" r="28882" b="76242"/>
          <a:stretch/>
        </p:blipFill>
        <p:spPr>
          <a:xfrm flipH="1">
            <a:off x="4572000" y="3774725"/>
            <a:ext cx="4547299" cy="13687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715100" y="769475"/>
            <a:ext cx="35316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3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715100" y="2554525"/>
            <a:ext cx="3531600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2">
            <a:alphaModFix/>
          </a:blip>
          <a:srcRect l="22853" t="30735" r="27550" b="19562"/>
          <a:stretch/>
        </p:blipFill>
        <p:spPr>
          <a:xfrm rot="10800000">
            <a:off x="1" y="0"/>
            <a:ext cx="9136949" cy="51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l="39848" t="36025" r="43659" b="24386"/>
          <a:stretch/>
        </p:blipFill>
        <p:spPr>
          <a:xfrm flipH="1">
            <a:off x="7274425" y="0"/>
            <a:ext cx="1862525" cy="25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l="21550" t="11547" r="54292" b="69315"/>
          <a:stretch/>
        </p:blipFill>
        <p:spPr>
          <a:xfrm flipH="1">
            <a:off x="17648" y="2514950"/>
            <a:ext cx="5898427" cy="26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 l="58881" t="15009" r="27447" b="71019"/>
          <a:stretch/>
        </p:blipFill>
        <p:spPr>
          <a:xfrm>
            <a:off x="17650" y="3774725"/>
            <a:ext cx="2381251" cy="136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3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000"/>
              <a:buNone/>
              <a:defRPr sz="4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1"/>
          </p:nvPr>
        </p:nvSpPr>
        <p:spPr>
          <a:xfrm>
            <a:off x="715100" y="2972900"/>
            <a:ext cx="2164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2"/>
          </p:nvPr>
        </p:nvSpPr>
        <p:spPr>
          <a:xfrm>
            <a:off x="715100" y="2571750"/>
            <a:ext cx="2164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3"/>
          </p:nvPr>
        </p:nvSpPr>
        <p:spPr>
          <a:xfrm>
            <a:off x="3363503" y="2972900"/>
            <a:ext cx="2164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4"/>
          </p:nvPr>
        </p:nvSpPr>
        <p:spPr>
          <a:xfrm>
            <a:off x="3363503" y="2571750"/>
            <a:ext cx="2164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>
            <a:off x="6011906" y="2972900"/>
            <a:ext cx="2164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6"/>
          </p:nvPr>
        </p:nvSpPr>
        <p:spPr>
          <a:xfrm>
            <a:off x="6011906" y="2571750"/>
            <a:ext cx="2164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Char char="●"/>
              <a:defRPr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Char char="○"/>
              <a:defRPr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Char char="■"/>
              <a:defRPr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Char char="●"/>
              <a:defRPr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Char char="○"/>
              <a:defRPr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Char char="■"/>
              <a:defRPr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Char char="●"/>
              <a:defRPr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Char char="○"/>
              <a:defRPr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Char char="■"/>
              <a:defRPr sz="1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3" r:id="rId9"/>
    <p:sldLayoutId id="2147483665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l="47976" t="7191" r="18940" b="7191"/>
          <a:stretch/>
        </p:blipFill>
        <p:spPr>
          <a:xfrm flipH="1">
            <a:off x="5610475" y="0"/>
            <a:ext cx="3533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>
            <a:spLocks noGrp="1"/>
          </p:cNvSpPr>
          <p:nvPr>
            <p:ph type="ctrTitle"/>
          </p:nvPr>
        </p:nvSpPr>
        <p:spPr>
          <a:xfrm>
            <a:off x="1453495" y="1976270"/>
            <a:ext cx="4629059" cy="14373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</a:rPr>
              <a:t>Îmbunătățirea</a:t>
            </a: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 err="1">
                <a:solidFill>
                  <a:schemeClr val="dk1"/>
                </a:solidFill>
              </a:rPr>
              <a:t>motoarelor</a:t>
            </a:r>
            <a:r>
              <a:rPr lang="en-US" sz="2800" dirty="0">
                <a:solidFill>
                  <a:schemeClr val="dk1"/>
                </a:solidFill>
              </a:rPr>
              <a:t> de </a:t>
            </a:r>
            <a:r>
              <a:rPr lang="en-US" sz="2800" dirty="0" err="1">
                <a:solidFill>
                  <a:schemeClr val="dk1"/>
                </a:solidFill>
              </a:rPr>
              <a:t>căutare</a:t>
            </a:r>
            <a:br>
              <a:rPr lang="en-US" sz="2800" dirty="0">
                <a:solidFill>
                  <a:schemeClr val="dk1"/>
                </a:solidFill>
              </a:rPr>
            </a:br>
            <a:r>
              <a:rPr lang="en-US" sz="2800" dirty="0">
                <a:solidFill>
                  <a:schemeClr val="dk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cu </a:t>
            </a:r>
            <a:r>
              <a:rPr lang="en-US" sz="2800" dirty="0" err="1">
                <a:solidFill>
                  <a:schemeClr val="bg1"/>
                </a:solidFill>
              </a:rPr>
              <a:t>agenți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inteligenți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 err="1">
                <a:solidFill>
                  <a:schemeClr val="bg1"/>
                </a:solidFill>
              </a:rPr>
              <a:t>interactivi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1"/>
          </p:nvPr>
        </p:nvSpPr>
        <p:spPr>
          <a:xfrm>
            <a:off x="264459" y="3426563"/>
            <a:ext cx="3269067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Conducător</a:t>
            </a:r>
            <a:r>
              <a:rPr lang="en-US" sz="1400" b="1" dirty="0">
                <a:solidFill>
                  <a:schemeClr val="dk1"/>
                </a:solidFill>
                <a:latin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științific</a:t>
            </a:r>
            <a:r>
              <a:rPr lang="en-US" sz="1400" b="1" dirty="0">
                <a:solidFill>
                  <a:schemeClr val="dk1"/>
                </a:solidFill>
                <a:latin typeface="Rubik"/>
                <a:cs typeface="Rubik"/>
                <a:sym typeface="Rubik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kern="1200" dirty="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  <a:sym typeface="Rubik"/>
              </a:rPr>
              <a:t>Conf. Univ. Dr. Ing. Luciana MOROGAN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1"/>
              </a:solidFill>
              <a:latin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BC56C-0E00-EBF0-5265-7B379C4D7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2" y="152558"/>
            <a:ext cx="1705337" cy="2007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4CD886-334E-27BC-FB9D-37415E579175}"/>
              </a:ext>
            </a:extLst>
          </p:cNvPr>
          <p:cNvSpPr txBox="1"/>
          <p:nvPr/>
        </p:nvSpPr>
        <p:spPr>
          <a:xfrm>
            <a:off x="1612924" y="80683"/>
            <a:ext cx="61512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ROMÂNIA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ACADEMIA TEHNICĂ MILITARĂ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“</a:t>
            </a:r>
            <a:r>
              <a:rPr kumimoji="0" lang="ro-RO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FERDINAND 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”</a:t>
            </a:r>
            <a:endParaRPr kumimoji="0" lang="ro-RO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FACULTATEA DE SISTEME INFORMATICE ȘI SECURITATE CIBERNETICĂ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1A3BB38-4548-78AD-E0C3-BAEBAEDE5040}"/>
              </a:ext>
            </a:extLst>
          </p:cNvPr>
          <p:cNvSpPr txBox="1"/>
          <p:nvPr/>
        </p:nvSpPr>
        <p:spPr>
          <a:xfrm>
            <a:off x="3948142" y="4040553"/>
            <a:ext cx="3851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o-RO" sz="1400" b="1" dirty="0">
                <a:solidFill>
                  <a:schemeClr val="dk1"/>
                </a:solidFill>
                <a:latin typeface="Rubik"/>
                <a:cs typeface="Rubik"/>
                <a:sym typeface="Archivo"/>
              </a:rPr>
              <a:t>Absolvent:</a:t>
            </a:r>
          </a:p>
          <a:p>
            <a:pPr algn="r"/>
            <a:r>
              <a:rPr lang="ro-RO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Sd</a:t>
            </a:r>
            <a:r>
              <a:rPr lang="ro-RO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. 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Bogdan CIOBA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C72D168-10DE-A9CD-0996-47CA80B7855B}"/>
              </a:ext>
            </a:extLst>
          </p:cNvPr>
          <p:cNvSpPr txBox="1"/>
          <p:nvPr/>
        </p:nvSpPr>
        <p:spPr>
          <a:xfrm>
            <a:off x="2837328" y="4621306"/>
            <a:ext cx="347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București</a:t>
            </a:r>
          </a:p>
          <a:p>
            <a:pPr algn="ctr"/>
            <a:r>
              <a:rPr lang="ro-RO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sesiunea iulie 2024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ctrTitle"/>
          </p:nvPr>
        </p:nvSpPr>
        <p:spPr>
          <a:xfrm>
            <a:off x="446158" y="175765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</a:t>
            </a:r>
            <a:r>
              <a:rPr lang="ro-RO" dirty="0" err="1"/>
              <a:t>zvoltare</a:t>
            </a:r>
            <a:r>
              <a:rPr lang="ro-RO" dirty="0"/>
              <a:t> Chat Bot</a:t>
            </a:r>
            <a:endParaRPr dirty="0"/>
          </a:p>
        </p:txBody>
      </p:sp>
      <p:sp>
        <p:nvSpPr>
          <p:cNvPr id="269" name="Google Shape;269;p34"/>
          <p:cNvSpPr txBox="1">
            <a:spLocks noGrp="1"/>
          </p:cNvSpPr>
          <p:nvPr>
            <p:ph type="subTitle" idx="2"/>
          </p:nvPr>
        </p:nvSpPr>
        <p:spPr>
          <a:xfrm>
            <a:off x="446158" y="3925421"/>
            <a:ext cx="2164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Vertex AI</a:t>
            </a:r>
            <a:endParaRPr dirty="0"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4"/>
          </p:nvPr>
        </p:nvSpPr>
        <p:spPr>
          <a:xfrm>
            <a:off x="2877110" y="3907235"/>
            <a:ext cx="2164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Personalizare</a:t>
            </a:r>
            <a:endParaRPr dirty="0"/>
          </a:p>
        </p:txBody>
      </p:sp>
      <p:sp>
        <p:nvSpPr>
          <p:cNvPr id="273" name="Google Shape;273;p34"/>
          <p:cNvSpPr txBox="1">
            <a:spLocks noGrp="1"/>
          </p:cNvSpPr>
          <p:nvPr>
            <p:ph type="subTitle" idx="6"/>
          </p:nvPr>
        </p:nvSpPr>
        <p:spPr>
          <a:xfrm>
            <a:off x="5308062" y="3925421"/>
            <a:ext cx="3656644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Raspunsuri bazate pe context</a:t>
            </a:r>
            <a:endParaRPr dirty="0"/>
          </a:p>
        </p:txBody>
      </p:sp>
      <p:sp>
        <p:nvSpPr>
          <p:cNvPr id="274" name="Google Shape;274;p34"/>
          <p:cNvSpPr/>
          <p:nvPr/>
        </p:nvSpPr>
        <p:spPr>
          <a:xfrm>
            <a:off x="708347" y="3060744"/>
            <a:ext cx="712800" cy="712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3369242" y="3052131"/>
            <a:ext cx="712800" cy="712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6612844" y="3052131"/>
            <a:ext cx="712800" cy="712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34"/>
          <p:cNvGrpSpPr/>
          <p:nvPr/>
        </p:nvGrpSpPr>
        <p:grpSpPr>
          <a:xfrm>
            <a:off x="6758846" y="3218196"/>
            <a:ext cx="420796" cy="370732"/>
            <a:chOff x="-3137650" y="2067900"/>
            <a:chExt cx="291450" cy="256775"/>
          </a:xfrm>
        </p:grpSpPr>
        <p:sp>
          <p:nvSpPr>
            <p:cNvPr id="278" name="Google Shape;278;p34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34"/>
          <p:cNvSpPr/>
          <p:nvPr/>
        </p:nvSpPr>
        <p:spPr>
          <a:xfrm>
            <a:off x="3510696" y="3197212"/>
            <a:ext cx="429891" cy="395493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10162;p66">
            <a:extLst>
              <a:ext uri="{FF2B5EF4-FFF2-40B4-BE49-F238E27FC236}">
                <a16:creationId xmlns:a16="http://schemas.microsoft.com/office/drawing/2014/main" id="{91DD66DE-5DED-7791-1EEA-0075049926FF}"/>
              </a:ext>
            </a:extLst>
          </p:cNvPr>
          <p:cNvGrpSpPr/>
          <p:nvPr/>
        </p:nvGrpSpPr>
        <p:grpSpPr>
          <a:xfrm>
            <a:off x="849674" y="3236500"/>
            <a:ext cx="421914" cy="423864"/>
            <a:chOff x="-1333975" y="2365850"/>
            <a:chExt cx="292225" cy="293575"/>
          </a:xfrm>
        </p:grpSpPr>
        <p:sp>
          <p:nvSpPr>
            <p:cNvPr id="5" name="Google Shape;10163;p66">
              <a:extLst>
                <a:ext uri="{FF2B5EF4-FFF2-40B4-BE49-F238E27FC236}">
                  <a16:creationId xmlns:a16="http://schemas.microsoft.com/office/drawing/2014/main" id="{84589A14-E42C-C3D3-808A-AAA549B0C688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64;p66">
              <a:extLst>
                <a:ext uri="{FF2B5EF4-FFF2-40B4-BE49-F238E27FC236}">
                  <a16:creationId xmlns:a16="http://schemas.microsoft.com/office/drawing/2014/main" id="{D98E3CED-7B65-D118-BB17-946A48339333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65;p66">
              <a:extLst>
                <a:ext uri="{FF2B5EF4-FFF2-40B4-BE49-F238E27FC236}">
                  <a16:creationId xmlns:a16="http://schemas.microsoft.com/office/drawing/2014/main" id="{2F216214-7ACE-F128-12C1-8428B5FE7833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66;p66">
              <a:extLst>
                <a:ext uri="{FF2B5EF4-FFF2-40B4-BE49-F238E27FC236}">
                  <a16:creationId xmlns:a16="http://schemas.microsoft.com/office/drawing/2014/main" id="{B4541EEE-B983-AB25-8544-7013E90930BE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167;p66">
              <a:extLst>
                <a:ext uri="{FF2B5EF4-FFF2-40B4-BE49-F238E27FC236}">
                  <a16:creationId xmlns:a16="http://schemas.microsoft.com/office/drawing/2014/main" id="{A50FADAF-C8FE-DABD-B128-39C1299262F9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168;p66">
              <a:extLst>
                <a:ext uri="{FF2B5EF4-FFF2-40B4-BE49-F238E27FC236}">
                  <a16:creationId xmlns:a16="http://schemas.microsoft.com/office/drawing/2014/main" id="{EB1905D3-8EEE-CC48-B780-E30DD92062DF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169;p66">
              <a:extLst>
                <a:ext uri="{FF2B5EF4-FFF2-40B4-BE49-F238E27FC236}">
                  <a16:creationId xmlns:a16="http://schemas.microsoft.com/office/drawing/2014/main" id="{A0EFACF7-ADEE-B18C-F30A-5BC2E9C5CED9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70;p66">
              <a:extLst>
                <a:ext uri="{FF2B5EF4-FFF2-40B4-BE49-F238E27FC236}">
                  <a16:creationId xmlns:a16="http://schemas.microsoft.com/office/drawing/2014/main" id="{A6FE4814-0375-8882-5340-2E63E2A089E1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268;p34">
            <a:extLst>
              <a:ext uri="{FF2B5EF4-FFF2-40B4-BE49-F238E27FC236}">
                <a16:creationId xmlns:a16="http://schemas.microsoft.com/office/drawing/2014/main" id="{3C570841-ED94-61C6-25A4-3EB22E3DED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3473" y="906378"/>
            <a:ext cx="7420267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dirty="0"/>
              <a:t>	</a:t>
            </a:r>
            <a:r>
              <a:rPr lang="en" sz="1600" dirty="0"/>
              <a:t>Agentul inteligent interactiv este bazat pe alegerea unui model pre-antrenat </a:t>
            </a:r>
            <a:r>
              <a:rPr lang="ro-RO" sz="1600" dirty="0"/>
              <a:t>și modificarea acestuia pe baza cerințelor prezentate</a:t>
            </a:r>
            <a:r>
              <a:rPr lang="en-US" sz="1600" dirty="0"/>
              <a:t>:</a:t>
            </a:r>
            <a:br>
              <a:rPr lang="en-US" sz="1600" dirty="0"/>
            </a:b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Dezvoltare</a:t>
            </a:r>
            <a:r>
              <a:rPr lang="en-US" sz="1600" dirty="0"/>
              <a:t> context</a:t>
            </a:r>
            <a:endParaRPr lang="ro-RO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/>
              <a:t>Limitare</a:t>
            </a:r>
            <a:r>
              <a:rPr lang="en-US" sz="1600" dirty="0"/>
              <a:t> r</a:t>
            </a:r>
            <a:r>
              <a:rPr lang="ro-RO" sz="1600" dirty="0" err="1"/>
              <a:t>ăspunsuri</a:t>
            </a:r>
            <a:endParaRPr lang="ro-RO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ro-RO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600" dirty="0"/>
              <a:t>Fine-</a:t>
            </a:r>
            <a:r>
              <a:rPr lang="ro-RO" sz="1600" dirty="0" err="1"/>
              <a:t>tuning</a:t>
            </a:r>
            <a:r>
              <a:rPr lang="ro-RO" sz="1600" dirty="0"/>
              <a:t> caracteristici</a:t>
            </a:r>
            <a:endParaRPr lang="en-US" sz="1600" dirty="0"/>
          </a:p>
        </p:txBody>
      </p:sp>
      <p:sp>
        <p:nvSpPr>
          <p:cNvPr id="18" name="Google Shape;293;p35">
            <a:extLst>
              <a:ext uri="{FF2B5EF4-FFF2-40B4-BE49-F238E27FC236}">
                <a16:creationId xmlns:a16="http://schemas.microsoft.com/office/drawing/2014/main" id="{09162462-E2B8-E0F3-7BE6-69597ECF1476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63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ctrTitle" idx="2"/>
          </p:nvPr>
        </p:nvSpPr>
        <p:spPr>
          <a:xfrm>
            <a:off x="3106270" y="2212088"/>
            <a:ext cx="6357978" cy="2386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Arhitectura sistemului și tehnologii folosite</a:t>
            </a:r>
            <a:endParaRPr dirty="0"/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l="45392" t="9377" r="18070" b="14749"/>
          <a:stretch/>
        </p:blipFill>
        <p:spPr>
          <a:xfrm>
            <a:off x="1" y="0"/>
            <a:ext cx="4403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 flipH="1">
            <a:off x="3106270" y="1255988"/>
            <a:ext cx="1982700" cy="9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5</a:t>
            </a:r>
            <a:endParaRPr dirty="0"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29BEAF59-8166-358B-3B98-E70B600427EE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7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ctrTitle"/>
          </p:nvPr>
        </p:nvSpPr>
        <p:spPr>
          <a:xfrm>
            <a:off x="0" y="175765"/>
            <a:ext cx="9061704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Arhitectura sistemului și tehnologii folosite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0FFD53-A75D-6D82-D83F-91398C7A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697"/>
            <a:ext cx="9144000" cy="2881194"/>
          </a:xfrm>
          <a:prstGeom prst="rect">
            <a:avLst/>
          </a:prstGeom>
        </p:spPr>
      </p:pic>
      <p:sp>
        <p:nvSpPr>
          <p:cNvPr id="22" name="Google Shape;293;p35">
            <a:extLst>
              <a:ext uri="{FF2B5EF4-FFF2-40B4-BE49-F238E27FC236}">
                <a16:creationId xmlns:a16="http://schemas.microsoft.com/office/drawing/2014/main" id="{E44263EA-3164-F5A1-5229-1465E91C530A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3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ctrTitle" idx="2"/>
          </p:nvPr>
        </p:nvSpPr>
        <p:spPr>
          <a:xfrm>
            <a:off x="4453825" y="2212100"/>
            <a:ext cx="39750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Incidente și probleme</a:t>
            </a:r>
            <a:endParaRPr dirty="0"/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l="45392" t="9377" r="18070" b="14749"/>
          <a:stretch/>
        </p:blipFill>
        <p:spPr>
          <a:xfrm>
            <a:off x="1" y="0"/>
            <a:ext cx="4403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 flipH="1">
            <a:off x="4453825" y="1255988"/>
            <a:ext cx="1982700" cy="9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6</a:t>
            </a:r>
            <a:endParaRPr dirty="0"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FADCC50E-38B2-C9B0-8133-6B190D9F0AB3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5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/>
          <p:nvPr/>
        </p:nvSpPr>
        <p:spPr>
          <a:xfrm>
            <a:off x="5138883" y="1637504"/>
            <a:ext cx="712800" cy="712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906126" y="1637504"/>
            <a:ext cx="712800" cy="712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Incidente și probleme</a:t>
            </a:r>
            <a:endParaRPr dirty="0"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1"/>
          </p:nvPr>
        </p:nvSpPr>
        <p:spPr>
          <a:xfrm>
            <a:off x="5030127" y="2843554"/>
            <a:ext cx="2995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Tipul de atac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Atacatorul și breșa de securitate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Vulnerabilități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Remedierea și provocările apărute în timpul acesteia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Entitate </a:t>
            </a:r>
            <a:r>
              <a:rPr lang="ro-RO" dirty="0" err="1"/>
              <a:t>hosting</a:t>
            </a:r>
            <a:endParaRPr dirty="0"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2"/>
          </p:nvPr>
        </p:nvSpPr>
        <p:spPr>
          <a:xfrm>
            <a:off x="5030126" y="2442404"/>
            <a:ext cx="3314535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Atacul asupra platformei</a:t>
            </a:r>
            <a:endParaRPr dirty="0"/>
          </a:p>
        </p:txBody>
      </p:sp>
      <p:sp>
        <p:nvSpPr>
          <p:cNvPr id="259" name="Google Shape;259;p33"/>
          <p:cNvSpPr txBox="1">
            <a:spLocks noGrp="1"/>
          </p:cNvSpPr>
          <p:nvPr>
            <p:ph type="subTitle" idx="3"/>
          </p:nvPr>
        </p:nvSpPr>
        <p:spPr>
          <a:xfrm>
            <a:off x="906126" y="3089993"/>
            <a:ext cx="2995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 err="1"/>
              <a:t>Wordpress</a:t>
            </a:r>
            <a:r>
              <a:rPr lang="ro-RO" dirty="0"/>
              <a:t> – PHP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Chat Bot – </a:t>
            </a:r>
            <a:r>
              <a:rPr lang="ro-RO" dirty="0" err="1"/>
              <a:t>Python</a:t>
            </a:r>
            <a:endParaRPr lang="ro-R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HTTP </a:t>
            </a:r>
            <a:r>
              <a:rPr lang="ro-RO" dirty="0" err="1"/>
              <a:t>Calls</a:t>
            </a:r>
            <a:endParaRPr lang="ro-R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Redundanță</a:t>
            </a:r>
            <a:endParaRPr dirty="0"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4"/>
          </p:nvPr>
        </p:nvSpPr>
        <p:spPr>
          <a:xfrm>
            <a:off x="799339" y="2716735"/>
            <a:ext cx="2995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Incompatibilitatea componentelor</a:t>
            </a:r>
            <a:endParaRPr dirty="0"/>
          </a:p>
        </p:txBody>
      </p:sp>
      <p:sp>
        <p:nvSpPr>
          <p:cNvPr id="261" name="Google Shape;261;p33"/>
          <p:cNvSpPr/>
          <p:nvPr/>
        </p:nvSpPr>
        <p:spPr>
          <a:xfrm>
            <a:off x="1127768" y="1783524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5275229" y="1783217"/>
            <a:ext cx="440106" cy="4213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86D087B2-E653-953D-CB3B-11A6DCECAED1}"/>
              </a:ext>
            </a:extLst>
          </p:cNvPr>
          <p:cNvSpPr txBox="1">
            <a:spLocks/>
          </p:cNvSpPr>
          <p:nvPr/>
        </p:nvSpPr>
        <p:spPr>
          <a:xfrm>
            <a:off x="67235" y="4818583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59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ctrTitle" idx="2"/>
          </p:nvPr>
        </p:nvSpPr>
        <p:spPr>
          <a:xfrm>
            <a:off x="4453825" y="2212100"/>
            <a:ext cx="39750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 și direcții ulterioare</a:t>
            </a:r>
            <a:endParaRPr dirty="0"/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l="45392" t="9377" r="18070" b="14749"/>
          <a:stretch/>
        </p:blipFill>
        <p:spPr>
          <a:xfrm>
            <a:off x="1" y="0"/>
            <a:ext cx="4403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 flipH="1">
            <a:off x="4453825" y="1255988"/>
            <a:ext cx="1982700" cy="9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7</a:t>
            </a:r>
            <a:endParaRPr dirty="0"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FF9AB101-BE52-9217-E429-DE825EAB1073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08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/>
          <p:nvPr/>
        </p:nvSpPr>
        <p:spPr>
          <a:xfrm>
            <a:off x="823856" y="1766850"/>
            <a:ext cx="712800" cy="712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4678781" y="1766850"/>
            <a:ext cx="712800" cy="712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 și direcții ulterioare</a:t>
            </a:r>
            <a:endParaRPr dirty="0"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1"/>
          </p:nvPr>
        </p:nvSpPr>
        <p:spPr>
          <a:xfrm>
            <a:off x="715100" y="2972900"/>
            <a:ext cx="2995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o-RO" dirty="0"/>
              <a:t>Sistemul îndeplinește obiectivele propuse și filtrează întrebările în afara contextului propus cu succes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2"/>
          </p:nvPr>
        </p:nvSpPr>
        <p:spPr>
          <a:xfrm>
            <a:off x="715100" y="2571750"/>
            <a:ext cx="2995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</a:t>
            </a:r>
            <a:endParaRPr dirty="0"/>
          </a:p>
        </p:txBody>
      </p:sp>
      <p:sp>
        <p:nvSpPr>
          <p:cNvPr id="259" name="Google Shape;259;p33"/>
          <p:cNvSpPr txBox="1">
            <a:spLocks noGrp="1"/>
          </p:cNvSpPr>
          <p:nvPr>
            <p:ph type="subTitle" idx="3"/>
          </p:nvPr>
        </p:nvSpPr>
        <p:spPr>
          <a:xfrm>
            <a:off x="4572007" y="2972900"/>
            <a:ext cx="2995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I</a:t>
            </a:r>
            <a:r>
              <a:rPr lang="en-US" dirty="0" err="1"/>
              <a:t>ntegrarea</a:t>
            </a:r>
            <a:r>
              <a:rPr lang="en-US" dirty="0"/>
              <a:t> de </a:t>
            </a:r>
            <a:r>
              <a:rPr lang="en-US" dirty="0" err="1"/>
              <a:t>tehnologii</a:t>
            </a:r>
            <a:r>
              <a:rPr lang="ro-RO" dirty="0"/>
              <a:t> </a:t>
            </a:r>
            <a:r>
              <a:rPr lang="en-US" dirty="0" err="1"/>
              <a:t>avansate</a:t>
            </a:r>
            <a:r>
              <a:rPr lang="en-US" dirty="0"/>
              <a:t> cu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precum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documentelor</a:t>
            </a:r>
            <a:r>
              <a:rPr lang="ro-RO" dirty="0"/>
              <a:t> sau</a:t>
            </a:r>
            <a:r>
              <a:rPr lang="en-US" dirty="0"/>
              <a:t> </a:t>
            </a:r>
            <a:r>
              <a:rPr lang="en-US" dirty="0" err="1"/>
              <a:t>recunoaștere</a:t>
            </a:r>
            <a:r>
              <a:rPr lang="ro-RO" dirty="0"/>
              <a:t> </a:t>
            </a:r>
            <a:r>
              <a:rPr lang="en-US" dirty="0" err="1"/>
              <a:t>vocală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serviciul</a:t>
            </a:r>
            <a:r>
              <a:rPr lang="en-US" dirty="0"/>
              <a:t> cu </a:t>
            </a:r>
            <a:r>
              <a:rPr lang="en-US" dirty="0" err="1"/>
              <a:t>clienții</a:t>
            </a:r>
            <a:r>
              <a:rPr lang="ro-RO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ro-R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ro-RO" dirty="0"/>
              <a:t>C</a:t>
            </a:r>
            <a:r>
              <a:rPr lang="en-US" dirty="0" err="1"/>
              <a:t>reșterea</a:t>
            </a:r>
            <a:r>
              <a:rPr lang="en-US" dirty="0"/>
              <a:t> </a:t>
            </a:r>
            <a:r>
              <a:rPr lang="en-US" dirty="0" err="1"/>
              <a:t>capacității</a:t>
            </a:r>
            <a:r>
              <a:rPr lang="en-US" dirty="0"/>
              <a:t> de </a:t>
            </a:r>
            <a:r>
              <a:rPr lang="en-US" dirty="0" err="1"/>
              <a:t>gestionare</a:t>
            </a:r>
            <a:r>
              <a:rPr lang="en-US" dirty="0"/>
              <a:t> a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număr</a:t>
            </a:r>
            <a:r>
              <a:rPr lang="en-US" dirty="0"/>
              <a:t> mare de</a:t>
            </a:r>
            <a:r>
              <a:rPr lang="ro-RO" dirty="0"/>
              <a:t> </a:t>
            </a:r>
            <a:r>
              <a:rPr lang="en-US" dirty="0" err="1"/>
              <a:t>cereri</a:t>
            </a:r>
            <a:r>
              <a:rPr lang="en-US" dirty="0"/>
              <a:t> </a:t>
            </a:r>
            <a:r>
              <a:rPr lang="en-US" dirty="0" err="1"/>
              <a:t>simultane</a:t>
            </a:r>
            <a:endParaRPr dirty="0"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4"/>
          </p:nvPr>
        </p:nvSpPr>
        <p:spPr>
          <a:xfrm>
            <a:off x="4572001" y="2571750"/>
            <a:ext cx="29952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Direcții ulterioare</a:t>
            </a:r>
            <a:endParaRPr dirty="0"/>
          </a:p>
        </p:txBody>
      </p:sp>
      <p:sp>
        <p:nvSpPr>
          <p:cNvPr id="261" name="Google Shape;261;p33"/>
          <p:cNvSpPr/>
          <p:nvPr/>
        </p:nvSpPr>
        <p:spPr>
          <a:xfrm>
            <a:off x="4900423" y="1912870"/>
            <a:ext cx="421914" cy="420759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960202" y="1912563"/>
            <a:ext cx="440106" cy="4213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9E0A4DE8-CF7A-E677-E483-D45796A72196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l="47976" t="7191" r="18940" b="7191"/>
          <a:stretch/>
        </p:blipFill>
        <p:spPr>
          <a:xfrm flipH="1">
            <a:off x="5610475" y="0"/>
            <a:ext cx="3533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>
            <a:spLocks noGrp="1"/>
          </p:cNvSpPr>
          <p:nvPr>
            <p:ph type="ctrTitle"/>
          </p:nvPr>
        </p:nvSpPr>
        <p:spPr>
          <a:xfrm>
            <a:off x="1534178" y="1498910"/>
            <a:ext cx="4629059" cy="14373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dirty="0">
                <a:solidFill>
                  <a:schemeClr val="bg1"/>
                </a:solidFill>
              </a:rPr>
              <a:t>Vă  mulțumesc pentru atenție!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1"/>
          </p:nvPr>
        </p:nvSpPr>
        <p:spPr>
          <a:xfrm>
            <a:off x="264459" y="3426563"/>
            <a:ext cx="3269067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Conducător</a:t>
            </a:r>
            <a:r>
              <a:rPr lang="en-US" sz="1400" b="1" dirty="0">
                <a:solidFill>
                  <a:schemeClr val="dk1"/>
                </a:solidFill>
                <a:latin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Rubik"/>
                <a:cs typeface="Rubik"/>
                <a:sym typeface="Rubik"/>
              </a:rPr>
              <a:t>științific</a:t>
            </a:r>
            <a:r>
              <a:rPr lang="en-US" sz="1400" b="1" dirty="0">
                <a:solidFill>
                  <a:schemeClr val="dk1"/>
                </a:solidFill>
                <a:latin typeface="Rubik"/>
                <a:cs typeface="Rubik"/>
                <a:sym typeface="Rubik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kern="1200" dirty="0">
                <a:solidFill>
                  <a:schemeClr val="bg1"/>
                </a:solidFill>
                <a:latin typeface="Times New Roman" pitchFamily="18" charset="0"/>
                <a:ea typeface="+mn-ea"/>
                <a:cs typeface="Times New Roman" pitchFamily="18" charset="0"/>
                <a:sym typeface="Rubik"/>
              </a:rPr>
              <a:t>Conf. Univ. Dr. Ing. Luciana MOROGAN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1"/>
              </a:solidFill>
              <a:latin typeface="Rubik"/>
              <a:cs typeface="Rubik"/>
              <a:sym typeface="Rubik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BC56C-0E00-EBF0-5265-7B379C4D7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2" y="152558"/>
            <a:ext cx="1705337" cy="2007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4CD886-334E-27BC-FB9D-37415E579175}"/>
              </a:ext>
            </a:extLst>
          </p:cNvPr>
          <p:cNvSpPr txBox="1"/>
          <p:nvPr/>
        </p:nvSpPr>
        <p:spPr>
          <a:xfrm>
            <a:off x="1612924" y="80683"/>
            <a:ext cx="61512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ROMÂNIA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ACADEMIA TEHNICĂ MILITARĂ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“</a:t>
            </a:r>
            <a:r>
              <a:rPr kumimoji="0" lang="ro-RO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FERDINAND 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”</a:t>
            </a:r>
            <a:endParaRPr kumimoji="0" lang="ro-RO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FACULTATEA DE SISTEME INFORMATICE ȘI SECURITATE CIBERNETICĂ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D1A3BB38-4548-78AD-E0C3-BAEBAEDE5040}"/>
              </a:ext>
            </a:extLst>
          </p:cNvPr>
          <p:cNvSpPr txBox="1"/>
          <p:nvPr/>
        </p:nvSpPr>
        <p:spPr>
          <a:xfrm>
            <a:off x="3948142" y="4040553"/>
            <a:ext cx="3851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o-RO" sz="1400" b="1" dirty="0">
                <a:solidFill>
                  <a:schemeClr val="dk1"/>
                </a:solidFill>
                <a:latin typeface="Rubik"/>
                <a:cs typeface="Rubik"/>
                <a:sym typeface="Archivo"/>
              </a:rPr>
              <a:t>Absolvent:</a:t>
            </a:r>
          </a:p>
          <a:p>
            <a:pPr algn="r"/>
            <a:r>
              <a:rPr lang="ro-RO" sz="1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Sd</a:t>
            </a:r>
            <a:r>
              <a:rPr lang="ro-RO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. </a:t>
            </a:r>
            <a:r>
              <a:rPr lang="en-US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Bogdan CIOBA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C72D168-10DE-A9CD-0996-47CA80B7855B}"/>
              </a:ext>
            </a:extLst>
          </p:cNvPr>
          <p:cNvSpPr txBox="1"/>
          <p:nvPr/>
        </p:nvSpPr>
        <p:spPr>
          <a:xfrm>
            <a:off x="2837328" y="4621306"/>
            <a:ext cx="347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București</a:t>
            </a:r>
          </a:p>
          <a:p>
            <a:pPr algn="ctr"/>
            <a:r>
              <a:rPr lang="ro-RO" sz="1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Archivo"/>
              </a:rPr>
              <a:t>sesiunea iulie 2024</a:t>
            </a:r>
            <a:endParaRPr lang="en-US" sz="1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1839143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 idx="2"/>
          </p:nvPr>
        </p:nvSpPr>
        <p:spPr>
          <a:xfrm>
            <a:off x="823025" y="1557050"/>
            <a:ext cx="54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1"/>
          </p:nvPr>
        </p:nvSpPr>
        <p:spPr>
          <a:xfrm>
            <a:off x="46325" y="1972804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Obiective</a:t>
            </a:r>
            <a:endParaRPr dirty="0"/>
          </a:p>
        </p:txBody>
      </p:sp>
      <p:sp>
        <p:nvSpPr>
          <p:cNvPr id="225" name="Google Shape;225;p30"/>
          <p:cNvSpPr txBox="1">
            <a:spLocks noGrp="1"/>
          </p:cNvSpPr>
          <p:nvPr>
            <p:ph type="ctrTitle"/>
          </p:nvPr>
        </p:nvSpPr>
        <p:spPr>
          <a:xfrm>
            <a:off x="715050" y="535000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CUPRINS</a:t>
            </a:r>
            <a:endParaRPr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3"/>
          </p:nvPr>
        </p:nvSpPr>
        <p:spPr>
          <a:xfrm>
            <a:off x="2918825" y="1566793"/>
            <a:ext cx="54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4"/>
          </p:nvPr>
        </p:nvSpPr>
        <p:spPr>
          <a:xfrm>
            <a:off x="2142125" y="2021111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Starting</a:t>
            </a:r>
            <a:r>
              <a:rPr lang="ro-RO" dirty="0"/>
              <a:t> Point</a:t>
            </a:r>
            <a:endParaRPr dirty="0"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 idx="5"/>
          </p:nvPr>
        </p:nvSpPr>
        <p:spPr>
          <a:xfrm>
            <a:off x="7297801" y="1557050"/>
            <a:ext cx="54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4</a:t>
            </a:r>
            <a:endParaRPr dirty="0"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6"/>
          </p:nvPr>
        </p:nvSpPr>
        <p:spPr>
          <a:xfrm>
            <a:off x="4448763" y="1999193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</a:t>
            </a:r>
            <a:r>
              <a:rPr lang="ro-RO" dirty="0" err="1"/>
              <a:t>zvoltare</a:t>
            </a:r>
            <a:r>
              <a:rPr lang="en" dirty="0"/>
              <a:t> </a:t>
            </a:r>
            <a:r>
              <a:rPr lang="ro-RO" dirty="0"/>
              <a:t>Platformă</a:t>
            </a:r>
            <a:endParaRPr dirty="0"/>
          </a:p>
        </p:txBody>
      </p:sp>
      <p:sp>
        <p:nvSpPr>
          <p:cNvPr id="230" name="Google Shape;230;p30"/>
          <p:cNvSpPr txBox="1">
            <a:spLocks noGrp="1"/>
          </p:cNvSpPr>
          <p:nvPr>
            <p:ph type="title" idx="7"/>
          </p:nvPr>
        </p:nvSpPr>
        <p:spPr>
          <a:xfrm>
            <a:off x="1260072" y="3096150"/>
            <a:ext cx="54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5</a:t>
            </a:r>
            <a:endParaRPr dirty="0"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8"/>
          </p:nvPr>
        </p:nvSpPr>
        <p:spPr>
          <a:xfrm>
            <a:off x="3400863" y="3532421"/>
            <a:ext cx="20958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Incidente și probleme</a:t>
            </a:r>
            <a:endParaRPr dirty="0"/>
          </a:p>
        </p:txBody>
      </p:sp>
      <p:sp>
        <p:nvSpPr>
          <p:cNvPr id="232" name="Google Shape;232;p30"/>
          <p:cNvSpPr txBox="1">
            <a:spLocks noGrp="1"/>
          </p:cNvSpPr>
          <p:nvPr>
            <p:ph type="title" idx="9"/>
          </p:nvPr>
        </p:nvSpPr>
        <p:spPr>
          <a:xfrm>
            <a:off x="4111820" y="3084821"/>
            <a:ext cx="54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6</a:t>
            </a:r>
            <a:endParaRPr dirty="0"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13"/>
          </p:nvPr>
        </p:nvSpPr>
        <p:spPr>
          <a:xfrm>
            <a:off x="28352" y="3542788"/>
            <a:ext cx="300584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Arhitectura sistemului și tehnologii folosite</a:t>
            </a:r>
            <a:endParaRPr dirty="0"/>
          </a:p>
        </p:txBody>
      </p:sp>
      <p:sp>
        <p:nvSpPr>
          <p:cNvPr id="234" name="Google Shape;234;p30"/>
          <p:cNvSpPr txBox="1">
            <a:spLocks noGrp="1"/>
          </p:cNvSpPr>
          <p:nvPr>
            <p:ph type="title" idx="14"/>
          </p:nvPr>
        </p:nvSpPr>
        <p:spPr>
          <a:xfrm>
            <a:off x="6833457" y="3095188"/>
            <a:ext cx="542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7</a:t>
            </a:r>
            <a:endParaRPr dirty="0"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5"/>
          </p:nvPr>
        </p:nvSpPr>
        <p:spPr>
          <a:xfrm>
            <a:off x="5963892" y="3542788"/>
            <a:ext cx="2281529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Concluzii și direcții ulterioare</a:t>
            </a:r>
            <a:endParaRPr dirty="0"/>
          </a:p>
        </p:txBody>
      </p:sp>
      <p:sp>
        <p:nvSpPr>
          <p:cNvPr id="3" name="Google Shape;226;p30">
            <a:extLst>
              <a:ext uri="{FF2B5EF4-FFF2-40B4-BE49-F238E27FC236}">
                <a16:creationId xmlns:a16="http://schemas.microsoft.com/office/drawing/2014/main" id="{B6AC3B4F-4228-295C-EC92-C3FACF3C0B77}"/>
              </a:ext>
            </a:extLst>
          </p:cNvPr>
          <p:cNvSpPr txBox="1">
            <a:spLocks/>
          </p:cNvSpPr>
          <p:nvPr/>
        </p:nvSpPr>
        <p:spPr>
          <a:xfrm>
            <a:off x="5225463" y="1557050"/>
            <a:ext cx="542400" cy="447600"/>
          </a:xfrm>
          <a:prstGeom prst="rect">
            <a:avLst/>
          </a:prstGeom>
          <a:solidFill>
            <a:srgbClr val="E952FD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2000" b="1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r>
              <a:rPr lang="en" dirty="0"/>
              <a:t>0</a:t>
            </a:r>
            <a:r>
              <a:rPr lang="ro-RO" dirty="0"/>
              <a:t>3</a:t>
            </a:r>
            <a:endParaRPr lang="en" dirty="0"/>
          </a:p>
        </p:txBody>
      </p:sp>
      <p:sp>
        <p:nvSpPr>
          <p:cNvPr id="4" name="Google Shape;229;p30">
            <a:extLst>
              <a:ext uri="{FF2B5EF4-FFF2-40B4-BE49-F238E27FC236}">
                <a16:creationId xmlns:a16="http://schemas.microsoft.com/office/drawing/2014/main" id="{86C004C9-6C0E-158C-895C-F7F4FF7281AC}"/>
              </a:ext>
            </a:extLst>
          </p:cNvPr>
          <p:cNvSpPr txBox="1">
            <a:spLocks/>
          </p:cNvSpPr>
          <p:nvPr/>
        </p:nvSpPr>
        <p:spPr>
          <a:xfrm>
            <a:off x="6669064" y="1999762"/>
            <a:ext cx="1799874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1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/>
            <a:r>
              <a:rPr lang="en" dirty="0"/>
              <a:t>De</a:t>
            </a:r>
            <a:r>
              <a:rPr lang="ro-RO" dirty="0" err="1"/>
              <a:t>zvoltare</a:t>
            </a:r>
            <a:r>
              <a:rPr lang="en-US" dirty="0"/>
              <a:t> </a:t>
            </a:r>
            <a:r>
              <a:rPr lang="ro-RO" dirty="0"/>
              <a:t>Chat Bot</a:t>
            </a:r>
            <a:endParaRPr lang="en-US" dirty="0"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2E51E3CB-F3FC-1742-7CAE-6EFC489B8260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ctrTitle" idx="2"/>
          </p:nvPr>
        </p:nvSpPr>
        <p:spPr>
          <a:xfrm>
            <a:off x="4453825" y="2212100"/>
            <a:ext cx="39750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Obiective</a:t>
            </a:r>
            <a:endParaRPr dirty="0"/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l="45392" t="9377" r="18070" b="14749"/>
          <a:stretch/>
        </p:blipFill>
        <p:spPr>
          <a:xfrm>
            <a:off x="1" y="0"/>
            <a:ext cx="4403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 flipH="1">
            <a:off x="4453825" y="1255988"/>
            <a:ext cx="1982700" cy="9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1</a:t>
            </a:r>
            <a:endParaRPr dirty="0"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2FF36006-22C2-BBDE-AD3A-EEB83942D2D2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>
            <a:spLocks noGrp="1"/>
          </p:cNvSpPr>
          <p:nvPr>
            <p:ph type="ctrTitle"/>
          </p:nvPr>
        </p:nvSpPr>
        <p:spPr>
          <a:xfrm>
            <a:off x="715050" y="149518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OBIECTIVE</a:t>
            </a:r>
            <a:endParaRPr dirty="0"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1"/>
          </p:nvPr>
        </p:nvSpPr>
        <p:spPr>
          <a:xfrm>
            <a:off x="715050" y="1294817"/>
            <a:ext cx="3278726" cy="497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Platformă live personalizată </a:t>
            </a:r>
            <a:r>
              <a:rPr lang="ro-RO" dirty="0" err="1"/>
              <a:t>Wordpress</a:t>
            </a:r>
            <a:endParaRPr lang="ro-RO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Gestionare și </a:t>
            </a:r>
            <a:r>
              <a:rPr lang="ro-RO" dirty="0" err="1"/>
              <a:t>hostare</a:t>
            </a:r>
            <a:r>
              <a:rPr lang="ro-RO" dirty="0"/>
              <a:t> platformă în timp real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2"/>
          </p:nvPr>
        </p:nvSpPr>
        <p:spPr>
          <a:xfrm>
            <a:off x="715050" y="893667"/>
            <a:ext cx="3183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Platformă personalizată</a:t>
            </a:r>
            <a:endParaRPr dirty="0"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3"/>
          </p:nvPr>
        </p:nvSpPr>
        <p:spPr>
          <a:xfrm>
            <a:off x="715050" y="2304120"/>
            <a:ext cx="31833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Restricționare răspuns în funcție de context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Sistem capabil de a purta o conversație interactivă </a:t>
            </a: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4"/>
          </p:nvPr>
        </p:nvSpPr>
        <p:spPr>
          <a:xfrm>
            <a:off x="715049" y="1902970"/>
            <a:ext cx="3183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Chat Bot Interactiv</a:t>
            </a:r>
            <a:endParaRPr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5"/>
          </p:nvPr>
        </p:nvSpPr>
        <p:spPr>
          <a:xfrm>
            <a:off x="715049" y="3561707"/>
            <a:ext cx="31833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Integrare Chat Bot în platforma web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Implementarea unui </a:t>
            </a:r>
            <a:r>
              <a:rPr lang="ro-RO" dirty="0" err="1"/>
              <a:t>plugin</a:t>
            </a:r>
            <a:r>
              <a:rPr lang="ro-RO" dirty="0"/>
              <a:t> personalizat </a:t>
            </a:r>
            <a:r>
              <a:rPr lang="ro-RO" dirty="0" err="1"/>
              <a:t>Wordpress</a:t>
            </a:r>
            <a:r>
              <a:rPr lang="ro-RO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Soluționarea problemelor de incompatibilitate</a:t>
            </a:r>
            <a:endParaRPr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6"/>
          </p:nvPr>
        </p:nvSpPr>
        <p:spPr>
          <a:xfrm>
            <a:off x="715049" y="3169521"/>
            <a:ext cx="3183300" cy="44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Integrare componente</a:t>
            </a:r>
            <a:endParaRPr dirty="0"/>
          </a:p>
        </p:txBody>
      </p:sp>
      <p:grpSp>
        <p:nvGrpSpPr>
          <p:cNvPr id="14" name="Google Shape;9318;p63">
            <a:extLst>
              <a:ext uri="{FF2B5EF4-FFF2-40B4-BE49-F238E27FC236}">
                <a16:creationId xmlns:a16="http://schemas.microsoft.com/office/drawing/2014/main" id="{314A4856-A100-BA6F-ED83-E6E42116B914}"/>
              </a:ext>
            </a:extLst>
          </p:cNvPr>
          <p:cNvGrpSpPr/>
          <p:nvPr/>
        </p:nvGrpSpPr>
        <p:grpSpPr>
          <a:xfrm>
            <a:off x="471425" y="1002927"/>
            <a:ext cx="243625" cy="233937"/>
            <a:chOff x="-30064925" y="2332550"/>
            <a:chExt cx="291425" cy="291425"/>
          </a:xfrm>
          <a:solidFill>
            <a:schemeClr val="bg2">
              <a:lumMod val="50000"/>
              <a:lumOff val="50000"/>
            </a:schemeClr>
          </a:solidFill>
        </p:grpSpPr>
        <p:sp>
          <p:nvSpPr>
            <p:cNvPr id="15" name="Google Shape;9319;p63">
              <a:extLst>
                <a:ext uri="{FF2B5EF4-FFF2-40B4-BE49-F238E27FC236}">
                  <a16:creationId xmlns:a16="http://schemas.microsoft.com/office/drawing/2014/main" id="{0D30D37A-D401-6FA8-4569-A1078EF88391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6" name="Google Shape;9320;p63">
              <a:extLst>
                <a:ext uri="{FF2B5EF4-FFF2-40B4-BE49-F238E27FC236}">
                  <a16:creationId xmlns:a16="http://schemas.microsoft.com/office/drawing/2014/main" id="{3DAA9662-27D0-241C-106A-C41361EBBF81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9321;p63">
              <a:extLst>
                <a:ext uri="{FF2B5EF4-FFF2-40B4-BE49-F238E27FC236}">
                  <a16:creationId xmlns:a16="http://schemas.microsoft.com/office/drawing/2014/main" id="{74679FCB-30A0-247C-EA63-B1AD95624FFC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oogle Shape;9318;p63">
            <a:extLst>
              <a:ext uri="{FF2B5EF4-FFF2-40B4-BE49-F238E27FC236}">
                <a16:creationId xmlns:a16="http://schemas.microsoft.com/office/drawing/2014/main" id="{C53A90D8-D1A9-E6AC-4A2A-C18CA6D06490}"/>
              </a:ext>
            </a:extLst>
          </p:cNvPr>
          <p:cNvGrpSpPr/>
          <p:nvPr/>
        </p:nvGrpSpPr>
        <p:grpSpPr>
          <a:xfrm>
            <a:off x="471424" y="3275423"/>
            <a:ext cx="243625" cy="233937"/>
            <a:chOff x="-30064925" y="2332550"/>
            <a:chExt cx="291425" cy="291425"/>
          </a:xfrm>
          <a:solidFill>
            <a:schemeClr val="bg2">
              <a:lumMod val="50000"/>
              <a:lumOff val="50000"/>
            </a:schemeClr>
          </a:solidFill>
        </p:grpSpPr>
        <p:sp>
          <p:nvSpPr>
            <p:cNvPr id="19" name="Google Shape;9319;p63">
              <a:extLst>
                <a:ext uri="{FF2B5EF4-FFF2-40B4-BE49-F238E27FC236}">
                  <a16:creationId xmlns:a16="http://schemas.microsoft.com/office/drawing/2014/main" id="{2602B0EE-3C24-7DBD-CE9B-0C050A2001B9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Google Shape;9320;p63">
              <a:extLst>
                <a:ext uri="{FF2B5EF4-FFF2-40B4-BE49-F238E27FC236}">
                  <a16:creationId xmlns:a16="http://schemas.microsoft.com/office/drawing/2014/main" id="{1394BFCA-64CA-FEC3-4144-99598C01FF81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Google Shape;9321;p63">
              <a:extLst>
                <a:ext uri="{FF2B5EF4-FFF2-40B4-BE49-F238E27FC236}">
                  <a16:creationId xmlns:a16="http://schemas.microsoft.com/office/drawing/2014/main" id="{A3F352FC-589D-3EB5-9E04-4ED327027AD4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oogle Shape;9318;p63">
            <a:extLst>
              <a:ext uri="{FF2B5EF4-FFF2-40B4-BE49-F238E27FC236}">
                <a16:creationId xmlns:a16="http://schemas.microsoft.com/office/drawing/2014/main" id="{E31F0E1B-5217-4933-D997-48470D54FACD}"/>
              </a:ext>
            </a:extLst>
          </p:cNvPr>
          <p:cNvGrpSpPr/>
          <p:nvPr/>
        </p:nvGrpSpPr>
        <p:grpSpPr>
          <a:xfrm>
            <a:off x="471424" y="2010551"/>
            <a:ext cx="243625" cy="233937"/>
            <a:chOff x="-30064925" y="2332550"/>
            <a:chExt cx="291425" cy="291425"/>
          </a:xfrm>
          <a:solidFill>
            <a:schemeClr val="bg2">
              <a:lumMod val="50000"/>
              <a:lumOff val="50000"/>
            </a:schemeClr>
          </a:solidFill>
        </p:grpSpPr>
        <p:sp>
          <p:nvSpPr>
            <p:cNvPr id="23" name="Google Shape;9319;p63">
              <a:extLst>
                <a:ext uri="{FF2B5EF4-FFF2-40B4-BE49-F238E27FC236}">
                  <a16:creationId xmlns:a16="http://schemas.microsoft.com/office/drawing/2014/main" id="{7F6F7BC5-DF0A-CCC7-E820-28AF412C5609}"/>
                </a:ext>
              </a:extLst>
            </p:cNvPr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Google Shape;9320;p63">
              <a:extLst>
                <a:ext uri="{FF2B5EF4-FFF2-40B4-BE49-F238E27FC236}">
                  <a16:creationId xmlns:a16="http://schemas.microsoft.com/office/drawing/2014/main" id="{037E044A-7261-0A13-A69E-72EF863E50EF}"/>
                </a:ext>
              </a:extLst>
            </p:cNvPr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Google Shape;9321;p63">
              <a:extLst>
                <a:ext uri="{FF2B5EF4-FFF2-40B4-BE49-F238E27FC236}">
                  <a16:creationId xmlns:a16="http://schemas.microsoft.com/office/drawing/2014/main" id="{2C15F2E2-77DF-9796-E7FE-E7E90F1ABFF3}"/>
                </a:ext>
              </a:extLst>
            </p:cNvPr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Google Shape;449;p44">
            <a:extLst>
              <a:ext uri="{FF2B5EF4-FFF2-40B4-BE49-F238E27FC236}">
                <a16:creationId xmlns:a16="http://schemas.microsoft.com/office/drawing/2014/main" id="{8292E576-51A2-AB4D-F945-3FD013A73F3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1702" t="4789" r="29140"/>
          <a:stretch/>
        </p:blipFill>
        <p:spPr>
          <a:xfrm>
            <a:off x="5914629" y="760918"/>
            <a:ext cx="2835600" cy="4119300"/>
          </a:xfrm>
          <a:prstGeom prst="parallelogram">
            <a:avLst>
              <a:gd name="adj" fmla="val 15174"/>
            </a:avLst>
          </a:prstGeom>
          <a:noFill/>
          <a:ln>
            <a:noFill/>
          </a:ln>
        </p:spPr>
      </p:pic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B9CF9197-6D84-C223-851C-4879850D43EA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4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ctrTitle" idx="2"/>
          </p:nvPr>
        </p:nvSpPr>
        <p:spPr>
          <a:xfrm>
            <a:off x="4453825" y="2212100"/>
            <a:ext cx="39750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 err="1"/>
              <a:t>Starting</a:t>
            </a:r>
            <a:r>
              <a:rPr lang="ro-RO" dirty="0"/>
              <a:t> Point</a:t>
            </a:r>
            <a:endParaRPr dirty="0"/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l="45392" t="9377" r="18070" b="14749"/>
          <a:stretch/>
        </p:blipFill>
        <p:spPr>
          <a:xfrm>
            <a:off x="1" y="0"/>
            <a:ext cx="4403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 flipH="1">
            <a:off x="4453825" y="1255988"/>
            <a:ext cx="1982700" cy="9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2</a:t>
            </a:r>
            <a:endParaRPr dirty="0"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9A3B7F1C-23CF-C905-C14C-9BD800932FD1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5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/>
          <p:nvPr/>
        </p:nvSpPr>
        <p:spPr>
          <a:xfrm>
            <a:off x="823856" y="1766850"/>
            <a:ext cx="712800" cy="712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7713900" cy="6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STARTING POINT</a:t>
            </a:r>
            <a:endParaRPr dirty="0"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1"/>
          </p:nvPr>
        </p:nvSpPr>
        <p:spPr>
          <a:xfrm>
            <a:off x="2682853" y="3726625"/>
            <a:ext cx="2995200" cy="1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Răspunsuri personalizate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Căutare direcționată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Dependen</a:t>
            </a:r>
            <a:r>
              <a:rPr lang="ro-RO" dirty="0" err="1"/>
              <a:t>ță</a:t>
            </a:r>
            <a:r>
              <a:rPr lang="ro-RO" dirty="0"/>
              <a:t> de context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/>
              <a:t>Reducerea costurilor</a:t>
            </a:r>
            <a:endParaRPr lang="en-US" dirty="0"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2"/>
          </p:nvPr>
        </p:nvSpPr>
        <p:spPr>
          <a:xfrm>
            <a:off x="170330" y="2571750"/>
            <a:ext cx="3908612" cy="1262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err="1"/>
              <a:t>Îmbunătățirea</a:t>
            </a:r>
            <a:r>
              <a:rPr lang="en-US" b="1" dirty="0"/>
              <a:t> </a:t>
            </a:r>
            <a:r>
              <a:rPr lang="en-US" b="1" dirty="0" err="1"/>
              <a:t>unui</a:t>
            </a:r>
            <a:r>
              <a:rPr lang="en-US" b="1" dirty="0"/>
              <a:t> motor de </a:t>
            </a:r>
            <a:r>
              <a:rPr lang="en-US" b="1" dirty="0" err="1"/>
              <a:t>căutare</a:t>
            </a:r>
            <a:r>
              <a:rPr lang="en-US" dirty="0"/>
              <a:t>:</a:t>
            </a:r>
            <a:r>
              <a:rPr lang="en-US" b="1" dirty="0"/>
              <a:t> agent </a:t>
            </a:r>
            <a:r>
              <a:rPr lang="en-US" b="1" dirty="0" err="1"/>
              <a:t>inteligent</a:t>
            </a:r>
            <a:br>
              <a:rPr lang="en-US" b="1" dirty="0"/>
            </a:br>
            <a:r>
              <a:rPr lang="en-US" b="1" dirty="0"/>
              <a:t>interactive (chat bot)</a:t>
            </a:r>
          </a:p>
        </p:txBody>
      </p:sp>
      <p:sp>
        <p:nvSpPr>
          <p:cNvPr id="262" name="Google Shape;262;p33"/>
          <p:cNvSpPr/>
          <p:nvPr/>
        </p:nvSpPr>
        <p:spPr>
          <a:xfrm>
            <a:off x="960202" y="1912563"/>
            <a:ext cx="440106" cy="4213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A3EFA-39CF-CCE4-0E42-56088592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61" y="1766951"/>
            <a:ext cx="3776219" cy="2507797"/>
          </a:xfrm>
          <a:prstGeom prst="rect">
            <a:avLst/>
          </a:prstGeom>
        </p:spPr>
      </p:pic>
      <p:sp>
        <p:nvSpPr>
          <p:cNvPr id="4" name="Google Shape;293;p35">
            <a:extLst>
              <a:ext uri="{FF2B5EF4-FFF2-40B4-BE49-F238E27FC236}">
                <a16:creationId xmlns:a16="http://schemas.microsoft.com/office/drawing/2014/main" id="{EFA2B14A-3B23-4B45-FCAD-68A91661AF55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0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ctrTitle" idx="2"/>
          </p:nvPr>
        </p:nvSpPr>
        <p:spPr>
          <a:xfrm>
            <a:off x="4453825" y="2212100"/>
            <a:ext cx="39750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</a:t>
            </a:r>
            <a:r>
              <a:rPr lang="ro-RO" dirty="0" err="1"/>
              <a:t>zvoltare</a:t>
            </a:r>
            <a:r>
              <a:rPr lang="ro-RO" dirty="0"/>
              <a:t> Platformă</a:t>
            </a:r>
            <a:endParaRPr dirty="0"/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l="45392" t="9377" r="18070" b="14749"/>
          <a:stretch/>
        </p:blipFill>
        <p:spPr>
          <a:xfrm>
            <a:off x="1" y="0"/>
            <a:ext cx="4403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 flipH="1">
            <a:off x="4453825" y="1255988"/>
            <a:ext cx="1982700" cy="9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3</a:t>
            </a:r>
            <a:endParaRPr dirty="0"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3D192364-6975-AB51-E653-211AF106ABF7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33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ctrTitle"/>
          </p:nvPr>
        </p:nvSpPr>
        <p:spPr>
          <a:xfrm>
            <a:off x="517877" y="543772"/>
            <a:ext cx="3531600" cy="17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Soluție web completă </a:t>
            </a:r>
            <a:endParaRPr dirty="0"/>
          </a:p>
        </p:txBody>
      </p:sp>
      <p:sp>
        <p:nvSpPr>
          <p:cNvPr id="357" name="Google Shape;357;p41"/>
          <p:cNvSpPr txBox="1">
            <a:spLocks noGrp="1"/>
          </p:cNvSpPr>
          <p:nvPr>
            <p:ph type="body" idx="1"/>
          </p:nvPr>
        </p:nvSpPr>
        <p:spPr>
          <a:xfrm>
            <a:off x="448235" y="2554525"/>
            <a:ext cx="3798465" cy="18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Platformă web dezvoltată cu CMS-</a:t>
            </a:r>
            <a:r>
              <a:rPr lang="ro-RO" dirty="0" err="1"/>
              <a:t>ul</a:t>
            </a:r>
            <a:r>
              <a:rPr lang="ro-RO" dirty="0"/>
              <a:t> </a:t>
            </a:r>
            <a:r>
              <a:rPr lang="ro-RO" dirty="0" err="1"/>
              <a:t>Wordpress</a:t>
            </a:r>
            <a:r>
              <a:rPr lang="ro-RO" dirty="0"/>
              <a:t> conform cerințelor utilizatorului</a:t>
            </a:r>
            <a:r>
              <a:rPr lang="en-US" dirty="0"/>
              <a:t>:</a:t>
            </a:r>
            <a:endParaRPr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-US" dirty="0"/>
              <a:t>Design platform</a:t>
            </a:r>
            <a:r>
              <a:rPr lang="ro-RO" dirty="0"/>
              <a:t>ă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-RO" dirty="0"/>
              <a:t>Contact rapid prin </a:t>
            </a:r>
            <a:r>
              <a:rPr lang="ro-RO" dirty="0" err="1"/>
              <a:t>Whatsapp</a:t>
            </a:r>
            <a:r>
              <a:rPr lang="ro-RO" dirty="0"/>
              <a:t>, mail, formulare...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-RO" dirty="0"/>
              <a:t>Chat bot disponibil pe toate paginile platformei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ro-RO" dirty="0"/>
              <a:t>...</a:t>
            </a:r>
            <a:endParaRPr dirty="0"/>
          </a:p>
        </p:txBody>
      </p:sp>
      <p:sp>
        <p:nvSpPr>
          <p:cNvPr id="410" name="Google Shape;410;p41"/>
          <p:cNvSpPr/>
          <p:nvPr/>
        </p:nvSpPr>
        <p:spPr>
          <a:xfrm>
            <a:off x="8126506" y="1199572"/>
            <a:ext cx="448500" cy="44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6046694" y="3620023"/>
            <a:ext cx="448500" cy="44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dirty="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7305318" y="3813304"/>
            <a:ext cx="448500" cy="44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1C312-005A-DB74-10ED-6881A619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23" y="1700782"/>
            <a:ext cx="4044507" cy="1866531"/>
          </a:xfrm>
          <a:prstGeom prst="rect">
            <a:avLst/>
          </a:prstGeom>
        </p:spPr>
      </p:pic>
      <p:cxnSp>
        <p:nvCxnSpPr>
          <p:cNvPr id="409" name="Google Shape;409;p41"/>
          <p:cNvCxnSpPr>
            <a:cxnSpLocks/>
          </p:cNvCxnSpPr>
          <p:nvPr/>
        </p:nvCxnSpPr>
        <p:spPr>
          <a:xfrm rot="10800000">
            <a:off x="5179692" y="3511603"/>
            <a:ext cx="867002" cy="3387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1" name="Google Shape;411;p41"/>
          <p:cNvCxnSpPr>
            <a:cxnSpLocks/>
          </p:cNvCxnSpPr>
          <p:nvPr/>
        </p:nvCxnSpPr>
        <p:spPr>
          <a:xfrm rot="10800000" flipV="1">
            <a:off x="7452318" y="1476533"/>
            <a:ext cx="674188" cy="34307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3" name="Google Shape;413;p41"/>
          <p:cNvCxnSpPr>
            <a:cxnSpLocks/>
          </p:cNvCxnSpPr>
          <p:nvPr/>
        </p:nvCxnSpPr>
        <p:spPr>
          <a:xfrm flipV="1">
            <a:off x="7753818" y="3503599"/>
            <a:ext cx="821188" cy="5339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6C7637DE-90BB-5FF5-5845-6D14C85C9DF7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38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ctrTitle" idx="2"/>
          </p:nvPr>
        </p:nvSpPr>
        <p:spPr>
          <a:xfrm>
            <a:off x="4453825" y="2212100"/>
            <a:ext cx="3975000" cy="17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</a:t>
            </a:r>
            <a:r>
              <a:rPr lang="ro-RO" dirty="0" err="1"/>
              <a:t>zvoltare</a:t>
            </a:r>
            <a:r>
              <a:rPr lang="ro-RO" dirty="0"/>
              <a:t> Chat Bot</a:t>
            </a:r>
            <a:endParaRPr dirty="0"/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l="45392" t="9377" r="18070" b="14749"/>
          <a:stretch/>
        </p:blipFill>
        <p:spPr>
          <a:xfrm>
            <a:off x="1" y="0"/>
            <a:ext cx="4403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 flipH="1">
            <a:off x="4453825" y="1255988"/>
            <a:ext cx="1982700" cy="9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o-RO" dirty="0"/>
              <a:t>4</a:t>
            </a:r>
            <a:endParaRPr dirty="0"/>
          </a:p>
        </p:txBody>
      </p:sp>
      <p:sp>
        <p:nvSpPr>
          <p:cNvPr id="2" name="Google Shape;293;p35">
            <a:extLst>
              <a:ext uri="{FF2B5EF4-FFF2-40B4-BE49-F238E27FC236}">
                <a16:creationId xmlns:a16="http://schemas.microsoft.com/office/drawing/2014/main" id="{B7912233-3BFA-BB49-8585-6896805F2004}"/>
              </a:ext>
            </a:extLst>
          </p:cNvPr>
          <p:cNvSpPr txBox="1">
            <a:spLocks/>
          </p:cNvSpPr>
          <p:nvPr/>
        </p:nvSpPr>
        <p:spPr>
          <a:xfrm>
            <a:off x="67235" y="4814101"/>
            <a:ext cx="9009529" cy="35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/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Îmbunătățirea motoarelor de căutare cu agenți inteligenți interactivi                                                                                               </a:t>
            </a:r>
            <a:r>
              <a:rPr lang="ro-RO" dirty="0" err="1">
                <a:solidFill>
                  <a:schemeClr val="bg1">
                    <a:lumMod val="50000"/>
                  </a:schemeClr>
                </a:solidFill>
              </a:rPr>
              <a:t>Sd</a:t>
            </a:r>
            <a:r>
              <a:rPr lang="ro-RO" dirty="0">
                <a:solidFill>
                  <a:schemeClr val="bg1">
                    <a:lumMod val="50000"/>
                  </a:schemeClr>
                </a:solidFill>
              </a:rPr>
              <a:t>.  Bogdan Cioba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79372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Social Media Strategy by Slidesgo">
  <a:themeElements>
    <a:clrScheme name="Simple Light">
      <a:dk1>
        <a:srgbClr val="E952FD"/>
      </a:dk1>
      <a:lt1>
        <a:srgbClr val="FFFFFF"/>
      </a:lt1>
      <a:dk2>
        <a:srgbClr val="16193C"/>
      </a:dk2>
      <a:lt2>
        <a:srgbClr val="4E48AB"/>
      </a:lt2>
      <a:accent1>
        <a:srgbClr val="42FF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584</Words>
  <Application>Microsoft Office PowerPoint</Application>
  <PresentationFormat>On-screen Show (16:9)</PresentationFormat>
  <Paragraphs>120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Nunito Light</vt:lpstr>
      <vt:lpstr>Raleway</vt:lpstr>
      <vt:lpstr>Archivo</vt:lpstr>
      <vt:lpstr>Times New Roman</vt:lpstr>
      <vt:lpstr>Rubik</vt:lpstr>
      <vt:lpstr>Arial</vt:lpstr>
      <vt:lpstr>AI Tech Social Media Strategy by Slidesgo</vt:lpstr>
      <vt:lpstr>Îmbunătățirea motoarelor de căutare  cu agenți inteligenți interactivi</vt:lpstr>
      <vt:lpstr>01</vt:lpstr>
      <vt:lpstr>Obiective</vt:lpstr>
      <vt:lpstr>OBIECTIVE</vt:lpstr>
      <vt:lpstr>Starting Point</vt:lpstr>
      <vt:lpstr>STARTING POINT</vt:lpstr>
      <vt:lpstr>Dezvoltare Platformă</vt:lpstr>
      <vt:lpstr>Soluție web completă </vt:lpstr>
      <vt:lpstr>Dezvoltare Chat Bot</vt:lpstr>
      <vt:lpstr>Dezvoltare Chat Bot</vt:lpstr>
      <vt:lpstr>Arhitectura sistemului și tehnologii folosite</vt:lpstr>
      <vt:lpstr>Arhitectura sistemului și tehnologii folosite</vt:lpstr>
      <vt:lpstr>Incidente și probleme</vt:lpstr>
      <vt:lpstr>Incidente și probleme</vt:lpstr>
      <vt:lpstr>Concluzii și direcții ulterioare</vt:lpstr>
      <vt:lpstr>Concluzii și direcții ulterioare</vt:lpstr>
      <vt:lpstr>Vă  mulțumesc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Bogdan Cioba</dc:creator>
  <cp:lastModifiedBy>Bogdan Cioba</cp:lastModifiedBy>
  <cp:revision>8</cp:revision>
  <dcterms:modified xsi:type="dcterms:W3CDTF">2024-07-15T17:53:07Z</dcterms:modified>
</cp:coreProperties>
</file>